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6" r:id="rId3"/>
    <p:sldId id="257" r:id="rId4"/>
    <p:sldId id="258" r:id="rId5"/>
    <p:sldId id="259" r:id="rId6"/>
    <p:sldId id="267" r:id="rId7"/>
    <p:sldId id="268" r:id="rId8"/>
    <p:sldId id="269" r:id="rId9"/>
    <p:sldId id="270" r:id="rId10"/>
    <p:sldId id="260" r:id="rId11"/>
    <p:sldId id="261" r:id="rId12"/>
    <p:sldId id="262" r:id="rId13"/>
    <p:sldId id="263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5" r:id="rId24"/>
    <p:sldId id="280" r:id="rId25"/>
    <p:sldId id="281" r:id="rId26"/>
    <p:sldId id="282" r:id="rId27"/>
    <p:sldId id="296" r:id="rId28"/>
    <p:sldId id="283" r:id="rId29"/>
    <p:sldId id="297" r:id="rId30"/>
    <p:sldId id="284" r:id="rId31"/>
    <p:sldId id="285" r:id="rId32"/>
  </p:sldIdLst>
  <p:sldSz cx="14630400" cy="8229600"/>
  <p:notesSz cx="8229600" cy="14630400"/>
  <p:embeddedFontLst>
    <p:embeddedFont>
      <p:font typeface="Cabin" panose="020B0604020202020204" charset="0"/>
      <p:regular r:id="rId34"/>
    </p:embeddedFont>
    <p:embeddedFont>
      <p:font typeface="Unbounde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  <a:srgbClr val="3DB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293" autoAdjust="0"/>
  </p:normalViewPr>
  <p:slideViewPr>
    <p:cSldViewPr snapToGrid="0" snapToObjects="1">
      <p:cViewPr>
        <p:scale>
          <a:sx n="51" d="100"/>
          <a:sy n="51" d="100"/>
        </p:scale>
        <p:origin x="844" y="208"/>
      </p:cViewPr>
      <p:guideLst/>
    </p:cSldViewPr>
  </p:slideViewPr>
  <p:outlineViewPr>
    <p:cViewPr>
      <p:scale>
        <a:sx n="33" d="100"/>
        <a:sy n="33" d="100"/>
      </p:scale>
      <p:origin x="0" y="-2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35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6723-F1BA-5B98-D400-A37D44CB1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BADC0-7EB9-3FA7-5813-220BB8909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EA1A7-F001-5149-AA84-69934F58E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E60DF-6E34-A28B-0EC0-4B1F6EA8A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1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F5783-5DCB-CAA9-E9FC-BD5A4285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83483-AA97-4A43-2AC9-64DB41F7E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60EB5-A259-3030-CF5D-981FCDC9E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3DBB8-8BAF-E9B9-8B02-4766C3B693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23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C346-075D-8C5C-4941-BE75F70C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91405-8883-2DFD-4544-335257D19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A97FA-3134-ADFD-0D49-E54FDC301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AF18-0008-CDEA-01F4-A857538077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6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A6FA8-54E1-D9B7-BFA4-8DA4BD25B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734ED-49A7-AC79-8DA5-288C73BA7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3A6B0-49FB-218A-C37C-63A283FB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1CF2-09FC-1BBC-EAB3-6AA7B35257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7F1D7-82E1-26CA-5834-06C6ED9C4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50057-AD47-F37F-234B-2FBA3737B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CDD81-A4B7-798F-BD71-26ED6FDD2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27554-82F2-C640-50D8-A0FD3F337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28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A8AB5-8542-5D5C-7B29-117A0A31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2D7E4A-507E-D91D-0EE6-CD4205938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B6115-F3E3-6421-D74A-1A0BD227C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69BB4-9487-0444-721D-8AAA5EB44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61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606F-967C-2321-C68A-9D9B0527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4CB17-5019-364E-196A-8B5005D36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6835A-A31A-345E-497C-5FD364F9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6EA5F-551A-3E3A-322B-AB8635CEB9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2B4B0-383A-FA17-3645-0B5BC34C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279B4-45A8-5251-3494-327FFE13D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57E23-7221-F015-14C7-6E823553E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7A399-E0DA-99C3-A729-6E243D9A4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32E3D-67BE-3EAD-917A-01AB91B3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0504C-3893-0727-A17C-E70F7C29C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37FD2-985A-A07C-0249-64AFA999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293A2-072F-BE2A-3587-7C435E917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0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F7493-631F-F4CC-819A-3B9CC1908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2A9A9-B8DF-58F0-5928-CC9BF10B9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5E2A7-4E22-9FAF-2F97-4797AF13A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061D-1B11-DCC1-AC6A-2E1DB31F15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87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21B5-7D8B-687D-EE78-75E4D48A4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C9BA94-68CC-B9D8-47D6-58DE4EFE8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37671-6212-0B92-B8A0-FF3960221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E1ADC-B8AF-C2EF-E976-A272A9ED69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5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82AB6-D89B-686E-2F77-1B652EF0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E709C-16D1-67FD-4DBE-1FF60ADEC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95C9F-0691-1CFA-6387-1F9B2E56D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FAFEB-CDF1-2D68-225A-B613C24DD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2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B9BB6-05CC-2FD5-447D-823ABCBEC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7C74B-DDD9-DBA4-3F5A-FD9802F11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8EFC2-721C-2F27-81BB-4416C063E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98506-A4CA-31F2-5DEB-375965805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1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hdAly/ALX2_SWD6_G3-G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dAly/ALX2_SWD6_G3-G5/blob/main/G5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194" y="932676"/>
            <a:ext cx="7468553" cy="1402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Unbounded" panose="020B0604020202020204" charset="0"/>
                <a:ea typeface="Unbounded" pitchFamily="34" charset="-122"/>
                <a:cs typeface="Times New Roman" panose="02020603050405020304" pitchFamily="18" charset="0"/>
              </a:rPr>
              <a:t>Software Testing Project</a:t>
            </a:r>
            <a:endParaRPr lang="en-US" sz="5400" dirty="0">
              <a:latin typeface="Unbound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29176" y="353523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CAD6DE"/>
                </a:solidFill>
                <a:latin typeface="Cabin" panose="020B0604020202020204" charset="0"/>
                <a:cs typeface="Times New Roman" panose="02020603050405020304" pitchFamily="18" charset="0"/>
              </a:rPr>
              <a:t>Supervisor : ENG/Hussein Ali</a:t>
            </a:r>
            <a:endParaRPr lang="en-US" sz="3200" b="1" dirty="0">
              <a:latin typeface="Cabin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9176" y="4329232"/>
            <a:ext cx="6058996" cy="2840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u="sng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  <a:cs typeface="Times New Roman" panose="02020603050405020304" pitchFamily="18" charset="0"/>
              </a:rPr>
              <a:t>1- Abdelrahman Ali</a:t>
            </a:r>
          </a:p>
          <a:p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  <a:cs typeface="Times New Roman" panose="02020603050405020304" pitchFamily="18" charset="0"/>
              </a:rPr>
              <a:t>2- Ahd Ali</a:t>
            </a:r>
          </a:p>
          <a:p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  <a:cs typeface="Times New Roman" panose="02020603050405020304" pitchFamily="18" charset="0"/>
              </a:rPr>
              <a:t>3- Omnya Farag</a:t>
            </a:r>
          </a:p>
          <a:p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  <a:cs typeface="Times New Roman" panose="02020603050405020304" pitchFamily="18" charset="0"/>
              </a:rPr>
              <a:t>4- Shaimaa Hassan</a:t>
            </a:r>
          </a:p>
          <a:p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  <a:cs typeface="Times New Roman" panose="02020603050405020304" pitchFamily="18" charset="0"/>
              </a:rPr>
              <a:t>5- Wessam Alwy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60919F3-2465-4DF5-ACA2-EB120012EC35}"/>
              </a:ext>
            </a:extLst>
          </p:cNvPr>
          <p:cNvSpPr/>
          <p:nvPr/>
        </p:nvSpPr>
        <p:spPr>
          <a:xfrm>
            <a:off x="2379757" y="2732262"/>
            <a:ext cx="4504520" cy="405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800" b="1" dirty="0">
                <a:solidFill>
                  <a:srgbClr val="CAD6DE"/>
                </a:solidFill>
                <a:latin typeface="Cabin" panose="020B0604020202020204" charset="0"/>
                <a:cs typeface="Times New Roman" panose="02020603050405020304" pitchFamily="18" charset="0"/>
              </a:rPr>
              <a:t>Group : </a:t>
            </a:r>
            <a:r>
              <a:rPr lang="en-US" sz="2800" b="1" dirty="0">
                <a:solidFill>
                  <a:srgbClr val="3DB9B1"/>
                </a:solidFill>
                <a:latin typeface="Cabin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ALX2_SWD6_G3-G5</a:t>
            </a:r>
            <a:endParaRPr lang="en-US" sz="2800" b="1" dirty="0">
              <a:solidFill>
                <a:srgbClr val="3DB9B1"/>
              </a:solidFill>
              <a:latin typeface="Cabin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6756" y="306993"/>
            <a:ext cx="7634764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Bug Report :</a:t>
            </a:r>
            <a:endParaRPr lang="en-US" sz="39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652013-FA52-E278-0DB2-FD47FBC4A553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F5E594-C8D2-48C1-6471-4CAA09F2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6" y="977462"/>
            <a:ext cx="13568854" cy="6866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957" y="488834"/>
            <a:ext cx="73774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API Testing: REST APIs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173875" y="170128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125" y="1801540"/>
            <a:ext cx="337899" cy="337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51710" y="170128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Endpoint Validation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51710" y="254877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Verify correct functionality of all API endpoints.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027809" y="170128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059" y="1801540"/>
            <a:ext cx="337899" cy="3378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05644" y="170128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Check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05644" y="2548776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Measure and analyze API response times under various conditions.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173875" y="420636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125" y="4306615"/>
            <a:ext cx="337899" cy="3378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51710" y="4206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Testing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951710" y="470190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APIs are protected against common vulnerabilities and exploits.</a:t>
            </a:r>
            <a:endParaRPr lang="en-US" sz="18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AB7713-7B83-1692-7EEC-ADEE2ECF9F86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2A1ACF-F032-C40D-A507-15953BC3D7BC}"/>
              </a:ext>
            </a:extLst>
          </p:cNvPr>
          <p:cNvSpPr txBox="1"/>
          <p:nvPr/>
        </p:nvSpPr>
        <p:spPr>
          <a:xfrm>
            <a:off x="6173875" y="6003104"/>
            <a:ext cx="8050054" cy="71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* Data Validation using </a:t>
            </a:r>
            <a:r>
              <a:rPr lang="en-US" sz="2800" b="1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Postman</a:t>
            </a:r>
            <a:endParaRPr lang="en-US" sz="28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16"/>
            <a:ext cx="14630400" cy="27930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002" y="3407569"/>
            <a:ext cx="7244715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Status Code Validation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82002" y="4399955"/>
            <a:ext cx="13066395" cy="3219807"/>
          </a:xfrm>
          <a:prstGeom prst="roundRect">
            <a:avLst>
              <a:gd name="adj" fmla="val 10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9623" y="4407575"/>
            <a:ext cx="13049845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14413" y="4549259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Status Code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67695" y="4549259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Meaning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7167" y="4549259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Scenario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9623" y="5048488"/>
            <a:ext cx="13049845" cy="640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14413" y="5190173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200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67695" y="5190173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OK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7167" y="5190173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Successful request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9623" y="5689402"/>
            <a:ext cx="13049845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14413" y="5831086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400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67695" y="5831086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Bad Request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7167" y="5831086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Invalid input data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9623" y="6330315"/>
            <a:ext cx="13049845" cy="640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14413" y="6471999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404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67695" y="6471999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Not Found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7167" y="6471999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Resource doesn't exist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89623" y="6971228"/>
            <a:ext cx="13049845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14413" y="7112913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500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367695" y="7112913"/>
            <a:ext cx="38951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Internal Server Error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9717167" y="7112913"/>
            <a:ext cx="389894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Server-side issue</a:t>
            </a:r>
            <a:endParaRPr lang="en-US" sz="17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F900B2D-B598-2A19-4A41-7A703F0742E7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F1DE3D-1ECD-3EE2-CCE0-1AA17B7D5724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80B5FC-7E1A-B2F4-DCF1-D58E1DC9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"/>
            <a:ext cx="14630400" cy="777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E032E-1967-D094-A2AC-D12D01686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8523B4-5DA7-8CFB-37B3-08B0CC11AB33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622BD-BE74-2851-52EB-E87B8FFB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028"/>
            <a:ext cx="14630400" cy="7781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436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82942-33CF-025B-4820-CCE3E50B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6A6526-9483-E4C9-CE5F-810442E4229F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0D7AD-AA86-A4F9-0C1B-E6484D26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456"/>
            <a:ext cx="14630400" cy="7790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803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B66FF-FCAE-4908-C6B1-0D198354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A691D3-0AB3-F406-CA8C-C7F9D0D5C62A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CAFEF-A118-7BBE-2B9D-822A98D7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"/>
            <a:ext cx="14630400" cy="7818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609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58B87-15D6-403E-72BE-9E1FBFCB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BBBA12-8946-99B1-15B3-11CC11B083E7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32AF4-94DD-FAE1-EB53-9CBA7D0A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028"/>
            <a:ext cx="14630400" cy="7781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98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6A200-8B57-2E5B-38B1-9DC422EE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D3A0A5-3763-D06B-AE70-5062AEAD03EE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BEDE9-A847-80CD-4173-7ADD0A4A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884"/>
            <a:ext cx="14630400" cy="7799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913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71ACB-58E2-9E2D-AC27-7FABE7913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D6AC20-0685-5B64-B073-A3929D3FC831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4D377-DCD4-A68A-5C0F-DC5E011C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172"/>
            <a:ext cx="14630400" cy="776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074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7612ED2-4531-AFDB-99D1-54675BBC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9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4C99AB-EDD6-4F1B-C2E2-E59C1339F3E1}"/>
              </a:ext>
            </a:extLst>
          </p:cNvPr>
          <p:cNvSpPr txBox="1"/>
          <p:nvPr/>
        </p:nvSpPr>
        <p:spPr>
          <a:xfrm>
            <a:off x="830317" y="3307239"/>
            <a:ext cx="13285076" cy="4407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Welcome to our presentation on a multi-faceted software testing project. We'll explore manual, API, and automation testing techniques across diverse platforms.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975DA9-27E9-81E1-D23D-78F1025A5817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65970-17BB-3A1C-C67B-EA32D8E3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1529C2-A958-3224-2DB8-1DC5C458A84D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64355-ED72-D47F-52C5-947F7720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172"/>
            <a:ext cx="14630400" cy="776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01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36860-93BE-7C57-3332-E7A968895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0D99A4-C0DC-BE59-B94F-4836D34CD387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C90A7-D9D2-7F0F-621E-A3A3779E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884"/>
            <a:ext cx="14630400" cy="7799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8836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2ACEC-BD01-EAE7-6AAE-9777F8C09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A3BD2B-C34D-F522-647D-5D01B2F1E871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06F41FF3-4A80-61B2-FF30-F80A5BA31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961" y="84083"/>
            <a:ext cx="13930477" cy="7225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060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157" y="774858"/>
            <a:ext cx="7972597" cy="278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Automation Testing: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E-commerce Websites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( Demoblaze/Amazon 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081593" y="3949474"/>
            <a:ext cx="3619857" cy="2491859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4187480"/>
            <a:ext cx="3143845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Selenium WebDriver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19599" y="5030324"/>
            <a:ext cx="3143845" cy="1142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Selenium for cross-browser automated testing of e-commerce functionalities.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9939456" y="3949474"/>
            <a:ext cx="3619857" cy="2491859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177462" y="4187480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Scenarios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177462" y="4680280"/>
            <a:ext cx="3143845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 user journeys like product search, cart management, and checkout process.</a:t>
            </a:r>
            <a:endParaRPr lang="en-US" sz="18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C4C132-E176-40A6-7BE0-213041B48B9F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3F9BEB-10CD-21AB-7A23-5D252736971B}"/>
              </a:ext>
            </a:extLst>
          </p:cNvPr>
          <p:cNvSpPr txBox="1"/>
          <p:nvPr/>
        </p:nvSpPr>
        <p:spPr>
          <a:xfrm>
            <a:off x="407773" y="374357"/>
            <a:ext cx="7735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</a:rPr>
              <a:t> Tools &amp; Configuration: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8B9E9-063F-7B82-2189-F9B922120C06}"/>
              </a:ext>
            </a:extLst>
          </p:cNvPr>
          <p:cNvSpPr txBox="1"/>
          <p:nvPr/>
        </p:nvSpPr>
        <p:spPr>
          <a:xfrm>
            <a:off x="617838" y="6107935"/>
            <a:ext cx="7315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  <a:t>✅ Programming Language </a:t>
            </a:r>
          </a:p>
          <a:p>
            <a: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  <a:t> Java</a:t>
            </a:r>
            <a:endParaRPr lang="ar-EG" sz="3200" dirty="0">
              <a:solidFill>
                <a:srgbClr val="FFFFFF"/>
              </a:solidFill>
              <a:latin typeface="Cabin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F3777-DF8F-E36E-ACED-69B466D0A080}"/>
              </a:ext>
            </a:extLst>
          </p:cNvPr>
          <p:cNvSpPr txBox="1"/>
          <p:nvPr/>
        </p:nvSpPr>
        <p:spPr>
          <a:xfrm>
            <a:off x="617838" y="4763029"/>
            <a:ext cx="124679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  <a:t>✅ IDE: IntelliJ</a:t>
            </a:r>
            <a:b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</a:br>
            <a: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  <a:t>Used for writing &amp; running scripts.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6A1C4B-53CB-41CE-545A-48FDA9FD5E92}"/>
              </a:ext>
            </a:extLst>
          </p:cNvPr>
          <p:cNvSpPr txBox="1"/>
          <p:nvPr/>
        </p:nvSpPr>
        <p:spPr>
          <a:xfrm>
            <a:off x="617838" y="2924171"/>
            <a:ext cx="13607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  <a:t>✅ Google Chrome + </a:t>
            </a:r>
            <a:r>
              <a:rPr lang="en-US" sz="3200" dirty="0" err="1">
                <a:solidFill>
                  <a:srgbClr val="FFFFFF"/>
                </a:solidFill>
                <a:latin typeface="Cabin" panose="020B0604020202020204" charset="0"/>
              </a:rPr>
              <a:t>ChromeDriver</a:t>
            </a:r>
            <a:b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</a:br>
            <a: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  <a:t>WebDriver configured with browser path &amp;</a:t>
            </a:r>
          </a:p>
          <a:p>
            <a: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  <a:t> driver path.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F95F9-A9CA-F1F6-10C7-A01B08543A27}"/>
              </a:ext>
            </a:extLst>
          </p:cNvPr>
          <p:cNvSpPr txBox="1"/>
          <p:nvPr/>
        </p:nvSpPr>
        <p:spPr>
          <a:xfrm>
            <a:off x="617838" y="1692873"/>
            <a:ext cx="130271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  <a:t>✅ Selenium WebDriver</a:t>
            </a:r>
            <a:b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</a:br>
            <a:r>
              <a:rPr lang="en-US" sz="3200" dirty="0">
                <a:solidFill>
                  <a:srgbClr val="FFFFFF"/>
                </a:solidFill>
                <a:latin typeface="Cabin" panose="020B0604020202020204" charset="0"/>
              </a:rPr>
              <a:t>Used for automating browser actions.</a:t>
            </a:r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1E40618B-0B4D-4EF5-4E04-A568EF58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417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676E8AAB-ECC3-70F3-9CF3-4459BDC938C3}"/>
              </a:ext>
            </a:extLst>
          </p:cNvPr>
          <p:cNvSpPr/>
          <p:nvPr/>
        </p:nvSpPr>
        <p:spPr>
          <a:xfrm>
            <a:off x="526093" y="1954059"/>
            <a:ext cx="6676373" cy="743389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F3FD0-70D0-B437-8263-4FFFD9DEF524}"/>
              </a:ext>
            </a:extLst>
          </p:cNvPr>
          <p:cNvSpPr txBox="1"/>
          <p:nvPr/>
        </p:nvSpPr>
        <p:spPr>
          <a:xfrm>
            <a:off x="601842" y="494102"/>
            <a:ext cx="8741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Unbounded" panose="020B0604020202020204" charset="0"/>
              </a:rPr>
              <a:t>Demoblaze 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D64D5-8E77-F740-2DFC-93B41518330B}"/>
              </a:ext>
            </a:extLst>
          </p:cNvPr>
          <p:cNvSpPr txBox="1"/>
          <p:nvPr/>
        </p:nvSpPr>
        <p:spPr>
          <a:xfrm>
            <a:off x="526093" y="3228676"/>
            <a:ext cx="7315200" cy="3707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CAD6DE"/>
                </a:solidFill>
                <a:latin typeface="Cabin" pitchFamily="34" charset="0"/>
              </a:rPr>
              <a:t>This automated test scenario validates the end-to-end functionality of a typical user journey on Demoblaze.com, starting from user login through to completing a purchase.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7216C-D3B8-E365-68DB-F4FE98080D75}"/>
              </a:ext>
            </a:extLst>
          </p:cNvPr>
          <p:cNvSpPr txBox="1"/>
          <p:nvPr/>
        </p:nvSpPr>
        <p:spPr>
          <a:xfrm>
            <a:off x="526093" y="205111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nbounded" panose="020B0604020202020204" charset="0"/>
              </a:rPr>
              <a:t>Positive Test Scenario:</a:t>
            </a: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0449E39D-10FC-489A-BDF2-C4774D83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417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6AD851-64D6-7D13-9A61-D37942BBC54C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Media3">
            <a:hlinkClick r:id="" action="ppaction://media"/>
            <a:extLst>
              <a:ext uri="{FF2B5EF4-FFF2-40B4-BE49-F238E27FC236}">
                <a16:creationId xmlns:a16="http://schemas.microsoft.com/office/drawing/2014/main" id="{C241031F-4389-CDC4-E8ED-44A9E9B0C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567" y="212941"/>
            <a:ext cx="13738269" cy="7727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94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EFD4-FA16-C091-A750-D69AC5934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CABFCC7E-EBA2-FF71-6747-F5AC09DE3C4D}"/>
              </a:ext>
            </a:extLst>
          </p:cNvPr>
          <p:cNvSpPr/>
          <p:nvPr/>
        </p:nvSpPr>
        <p:spPr>
          <a:xfrm>
            <a:off x="526093" y="1954059"/>
            <a:ext cx="6676373" cy="743389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E2E0F-5E57-E47A-22C7-9FA9FC71EF8B}"/>
              </a:ext>
            </a:extLst>
          </p:cNvPr>
          <p:cNvSpPr txBox="1"/>
          <p:nvPr/>
        </p:nvSpPr>
        <p:spPr>
          <a:xfrm>
            <a:off x="601842" y="494102"/>
            <a:ext cx="8741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Unbounded" panose="020B0604020202020204" charset="0"/>
              </a:rPr>
              <a:t>Demoblaze 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4E472-54DE-0DDD-0685-6C30AA530BB0}"/>
              </a:ext>
            </a:extLst>
          </p:cNvPr>
          <p:cNvSpPr txBox="1"/>
          <p:nvPr/>
        </p:nvSpPr>
        <p:spPr>
          <a:xfrm>
            <a:off x="526093" y="3228676"/>
            <a:ext cx="73152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AD6DE"/>
                </a:solidFill>
                <a:latin typeface="Cabin" pitchFamily="34" charset="0"/>
              </a:rPr>
              <a:t>This automated test scenario validates the end-to-end functionality of a typical user journey on Demoblaze.com, starting from user login through to completing a purchase. </a:t>
            </a:r>
            <a:r>
              <a:rPr lang="en-US" sz="3600" b="1" u="sng" dirty="0">
                <a:solidFill>
                  <a:srgbClr val="CAD6DE"/>
                </a:solidFill>
                <a:latin typeface="Cabin" pitchFamily="34" charset="0"/>
              </a:rPr>
              <a:t>focusing on handling invalid inputs at various stages to ensure  error handling and input validation</a:t>
            </a:r>
            <a:r>
              <a:rPr lang="en-US" sz="3200" dirty="0">
                <a:solidFill>
                  <a:srgbClr val="CAD6DE"/>
                </a:solidFill>
                <a:latin typeface="Cabin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976D60-CBAB-03DA-AD4C-E35ECF28EB99}"/>
              </a:ext>
            </a:extLst>
          </p:cNvPr>
          <p:cNvSpPr txBox="1"/>
          <p:nvPr/>
        </p:nvSpPr>
        <p:spPr>
          <a:xfrm>
            <a:off x="526093" y="205111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nbounded" panose="020B0604020202020204" charset="0"/>
              </a:rPr>
              <a:t>Negative Test Scenario:</a:t>
            </a: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AC16D212-22F0-A66A-7F54-A12A036B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417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DFFFB5-8A4D-44C8-FEAF-718F3D403B5B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edia2">
            <a:hlinkClick r:id="" action="ppaction://media"/>
            <a:extLst>
              <a:ext uri="{FF2B5EF4-FFF2-40B4-BE49-F238E27FC236}">
                <a16:creationId xmlns:a16="http://schemas.microsoft.com/office/drawing/2014/main" id="{656BB2F6-183D-7F65-2DDD-B10E468B5A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625" y="84083"/>
            <a:ext cx="14180293" cy="7976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41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F7AA-2406-7053-B971-52B759628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F7024F4B-89F5-8FA1-8147-07C339AE0FED}"/>
              </a:ext>
            </a:extLst>
          </p:cNvPr>
          <p:cNvSpPr/>
          <p:nvPr/>
        </p:nvSpPr>
        <p:spPr>
          <a:xfrm>
            <a:off x="494778" y="2392885"/>
            <a:ext cx="6676373" cy="1274617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14536-153E-60E4-67B8-5F11299C2208}"/>
              </a:ext>
            </a:extLst>
          </p:cNvPr>
          <p:cNvSpPr txBox="1"/>
          <p:nvPr/>
        </p:nvSpPr>
        <p:spPr>
          <a:xfrm>
            <a:off x="601842" y="494102"/>
            <a:ext cx="8741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Unbounded" panose="020B0604020202020204" charset="0"/>
              </a:rPr>
              <a:t>Amazon 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E4B4D-D407-79B4-3AF1-54A29ECD3870}"/>
              </a:ext>
            </a:extLst>
          </p:cNvPr>
          <p:cNvSpPr txBox="1"/>
          <p:nvPr/>
        </p:nvSpPr>
        <p:spPr>
          <a:xfrm>
            <a:off x="695195" y="3998332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AD6DE"/>
                </a:solidFill>
                <a:latin typeface="Cabin" pitchFamily="34" charset="0"/>
              </a:rPr>
              <a:t>- Open Amazon site</a:t>
            </a:r>
          </a:p>
          <a:p>
            <a:r>
              <a:rPr lang="en-US" sz="3200" dirty="0">
                <a:solidFill>
                  <a:srgbClr val="CAD6DE"/>
                </a:solidFill>
                <a:latin typeface="Cabin" pitchFamily="34" charset="0"/>
              </a:rPr>
              <a:t>- Navigate to Amazon Fashion</a:t>
            </a:r>
          </a:p>
          <a:p>
            <a:r>
              <a:rPr lang="en-US" sz="3200" dirty="0">
                <a:solidFill>
                  <a:srgbClr val="CAD6DE"/>
                </a:solidFill>
                <a:latin typeface="Cabin" pitchFamily="34" charset="0"/>
              </a:rPr>
              <a:t>- Apply Male Filter</a:t>
            </a:r>
          </a:p>
          <a:p>
            <a:r>
              <a:rPr lang="en-US" sz="3200" dirty="0">
                <a:solidFill>
                  <a:srgbClr val="CAD6DE"/>
                </a:solidFill>
                <a:latin typeface="Cabin" pitchFamily="34" charset="0"/>
              </a:rPr>
              <a:t>- Select a Product</a:t>
            </a:r>
          </a:p>
          <a:p>
            <a:r>
              <a:rPr lang="en-US" sz="3200" dirty="0">
                <a:solidFill>
                  <a:srgbClr val="CAD6DE"/>
                </a:solidFill>
                <a:latin typeface="Cabin" pitchFamily="34" charset="0"/>
              </a:rPr>
              <a:t>- Add to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4CD2F-9B53-9DBE-A00C-8807A480BF9C}"/>
              </a:ext>
            </a:extLst>
          </p:cNvPr>
          <p:cNvSpPr txBox="1"/>
          <p:nvPr/>
        </p:nvSpPr>
        <p:spPr>
          <a:xfrm>
            <a:off x="569934" y="2467173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nbounded" panose="020B0604020202020204" charset="0"/>
              </a:rPr>
              <a:t>automation script on amazon.com</a:t>
            </a: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065750A6-D7F3-1B27-C2EC-B3EC7C46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417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1535" y="73822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Manual Testing: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 Learning Management System (LMS)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23913" y="30355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23913" y="362682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LMS functionality and user experience through manual testing.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5344002" y="30355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Scope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5344002" y="362682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Cover all user interactions, from registration to course completion.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9864090" y="30355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Approach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9864090" y="362682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Systematic test case design, execution, and defect reporting.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81846-606A-0A4B-4327-CA4501C56EA8}"/>
              </a:ext>
            </a:extLst>
          </p:cNvPr>
          <p:cNvSpPr txBox="1"/>
          <p:nvPr/>
        </p:nvSpPr>
        <p:spPr>
          <a:xfrm>
            <a:off x="1208690" y="5483174"/>
            <a:ext cx="130748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800" noProof="0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</a:rPr>
              <a:t>* You can view the manual test cases on our GitHub repository:</a:t>
            </a:r>
          </a:p>
          <a:p>
            <a:pPr algn="l" rtl="0"/>
            <a:endParaRPr lang="en-US" sz="2800" noProof="0" dirty="0">
              <a:solidFill>
                <a:schemeClr val="tx2">
                  <a:lumMod val="40000"/>
                  <a:lumOff val="60000"/>
                </a:schemeClr>
              </a:solidFill>
              <a:latin typeface="Cabin" panose="020B0604020202020204" charset="0"/>
            </a:endParaRPr>
          </a:p>
          <a:p>
            <a:r>
              <a:rPr lang="en-US" sz="2800" noProof="0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</a:rPr>
              <a:t>[ </a:t>
            </a:r>
            <a:r>
              <a:rPr lang="en-US" sz="2800" noProof="0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  <a:hlinkClick r:id="rId3"/>
              </a:rPr>
              <a:t>https://github.com/AhdAly/ALX2_SWD6_G3-G5/blob/main/G5.xlsx</a:t>
            </a:r>
            <a:r>
              <a:rPr lang="en-US" sz="2800" noProof="0" dirty="0">
                <a:solidFill>
                  <a:schemeClr val="tx2">
                    <a:lumMod val="40000"/>
                    <a:lumOff val="60000"/>
                  </a:schemeClr>
                </a:solidFill>
                <a:latin typeface="Cabin" panose="020B0604020202020204" charset="0"/>
              </a:rPr>
              <a:t> ]   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E60CE8-F3AE-6747-72DB-D26B0902D953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6BC199-51EC-50D2-62D6-7693898149BF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edia4">
            <a:hlinkClick r:id="" action="ppaction://media"/>
            <a:extLst>
              <a:ext uri="{FF2B5EF4-FFF2-40B4-BE49-F238E27FC236}">
                <a16:creationId xmlns:a16="http://schemas.microsoft.com/office/drawing/2014/main" id="{1EF4A292-A52D-28CC-8248-0958DADCB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593" y="225467"/>
            <a:ext cx="14335671" cy="7615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78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5F78AE-8F65-BFAA-96D6-146C8A24EDBD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E095E-DF84-01C4-44F2-AD7B7239BED7}"/>
              </a:ext>
            </a:extLst>
          </p:cNvPr>
          <p:cNvSpPr txBox="1"/>
          <p:nvPr/>
        </p:nvSpPr>
        <p:spPr>
          <a:xfrm>
            <a:off x="2129424" y="4114800"/>
            <a:ext cx="103715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Unbounded" panose="020B0604020202020204" charset="0"/>
              </a:rPr>
              <a:t>Thank You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8E33D29-4323-4F60-EF81-5960F2B9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0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9C680E2D-F358-7192-0BE1-39EBCFEEB0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0514962"/>
              </p:ext>
            </p:extLst>
          </p:nvPr>
        </p:nvGraphicFramePr>
        <p:xfrm>
          <a:off x="3191122" y="4407931"/>
          <a:ext cx="7429498" cy="1779497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500" dist="50800" dir="5400000" sy="-100000" algn="bl" rotWithShape="0"/>
                </a:effectLst>
                <a:tableStyleId>{5C22544A-7EE6-4342-B048-85BDC9FD1C3A}</a:tableStyleId>
              </a:tblPr>
              <a:tblGrid>
                <a:gridCol w="2523277">
                  <a:extLst>
                    <a:ext uri="{9D8B030D-6E8A-4147-A177-3AD203B41FA5}">
                      <a16:colId xmlns:a16="http://schemas.microsoft.com/office/drawing/2014/main" val="1551193607"/>
                    </a:ext>
                  </a:extLst>
                </a:gridCol>
                <a:gridCol w="2122366">
                  <a:extLst>
                    <a:ext uri="{9D8B030D-6E8A-4147-A177-3AD203B41FA5}">
                      <a16:colId xmlns:a16="http://schemas.microsoft.com/office/drawing/2014/main" val="3238337136"/>
                    </a:ext>
                  </a:extLst>
                </a:gridCol>
                <a:gridCol w="2783855">
                  <a:extLst>
                    <a:ext uri="{9D8B030D-6E8A-4147-A177-3AD203B41FA5}">
                      <a16:colId xmlns:a16="http://schemas.microsoft.com/office/drawing/2014/main" val="2660725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0" dirty="0"/>
                        <a:t>Test cases</a:t>
                      </a:r>
                    </a:p>
                  </a:txBody>
                  <a:tcPr>
                    <a:solidFill>
                      <a:srgbClr val="3DB9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0" dirty="0"/>
                        <a:t>pass</a:t>
                      </a:r>
                    </a:p>
                  </a:txBody>
                  <a:tcPr>
                    <a:solidFill>
                      <a:srgbClr val="3DB9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0" dirty="0"/>
                        <a:t>fail</a:t>
                      </a:r>
                    </a:p>
                  </a:txBody>
                  <a:tcPr>
                    <a:solidFill>
                      <a:srgbClr val="3DB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440425"/>
                  </a:ext>
                </a:extLst>
              </a:tr>
              <a:tr h="1261337">
                <a:tc>
                  <a:txBody>
                    <a:bodyPr/>
                    <a:lstStyle/>
                    <a:p>
                      <a:pPr algn="ctr"/>
                      <a:r>
                        <a:rPr lang="en-US" sz="3600" b="1" noProof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23</a:t>
                      </a:r>
                    </a:p>
                  </a:txBody>
                  <a:tcPr>
                    <a:solidFill>
                      <a:srgbClr val="3DB9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noProof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18 </a:t>
                      </a:r>
                    </a:p>
                  </a:txBody>
                  <a:tcPr>
                    <a:solidFill>
                      <a:srgbClr val="3DB9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noProof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5</a:t>
                      </a:r>
                      <a:endParaRPr lang="en-US" sz="3600" b="1" noProof="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3DB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772485"/>
                  </a:ext>
                </a:extLst>
              </a:tr>
            </a:tbl>
          </a:graphicData>
        </a:graphic>
      </p:graphicFrame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5BC6FC57-853E-3EAC-8FA2-6E6F48B4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30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4AD338-99F5-2F13-D910-E1354B5CECFA}"/>
              </a:ext>
            </a:extLst>
          </p:cNvPr>
          <p:cNvSpPr txBox="1"/>
          <p:nvPr/>
        </p:nvSpPr>
        <p:spPr>
          <a:xfrm>
            <a:off x="3305420" y="3334114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Test cases analysis: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8A1E87-E96A-B02A-4946-EFB0E105483A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AE21636-39B9-DA55-C15D-E90E18119E1E}"/>
              </a:ext>
            </a:extLst>
          </p:cNvPr>
          <p:cNvSpPr txBox="1"/>
          <p:nvPr/>
        </p:nvSpPr>
        <p:spPr>
          <a:xfrm>
            <a:off x="399393" y="495888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Unbounded" pitchFamily="34" charset="0"/>
              </a:rPr>
              <a:t>Test Cases Report 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70D1E3-A5C8-BD7B-071A-1FC96DE3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4586"/>
            <a:ext cx="14630400" cy="6525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1FF118-9892-AB38-758E-46C7167B7D05}"/>
              </a:ext>
            </a:extLst>
          </p:cNvPr>
          <p:cNvSpPr/>
          <p:nvPr/>
        </p:nvSpPr>
        <p:spPr>
          <a:xfrm>
            <a:off x="12749048" y="7758672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A3BE-D8CA-4BA0-3B06-A26CC144D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9B463EF-1796-B189-FCA0-204D3FA4203E}"/>
              </a:ext>
            </a:extLst>
          </p:cNvPr>
          <p:cNvSpPr txBox="1"/>
          <p:nvPr/>
        </p:nvSpPr>
        <p:spPr>
          <a:xfrm>
            <a:off x="399393" y="495888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Unbounded" pitchFamily="34" charset="0"/>
              </a:rPr>
              <a:t>Test Cases Report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770B2-FC3B-5462-5C9A-115FF7ED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943"/>
            <a:ext cx="14630400" cy="6362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B29103-69D0-5A53-F2E1-32A303AFBB0B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160AF-9EF2-0FA5-38E9-8FD788ECE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E30EA0B-1391-DE2C-EB94-12712CE26DEE}"/>
              </a:ext>
            </a:extLst>
          </p:cNvPr>
          <p:cNvSpPr txBox="1"/>
          <p:nvPr/>
        </p:nvSpPr>
        <p:spPr>
          <a:xfrm>
            <a:off x="399393" y="495888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Unbounded" pitchFamily="34" charset="0"/>
              </a:rPr>
              <a:t>Test Cases Report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0B487-53CB-7D96-C169-A0179245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733"/>
            <a:ext cx="14630400" cy="6117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49B748-1290-2682-4E38-0FB08A9D4438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3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A0680-F892-185B-768A-AE3C41A2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CBF607C-93C8-E185-ADB4-11C29C2D7F68}"/>
              </a:ext>
            </a:extLst>
          </p:cNvPr>
          <p:cNvSpPr txBox="1"/>
          <p:nvPr/>
        </p:nvSpPr>
        <p:spPr>
          <a:xfrm>
            <a:off x="399393" y="495888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Unbounded" pitchFamily="34" charset="0"/>
              </a:rPr>
              <a:t>Test Cases Report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8836C-7D6A-FC1B-B6E8-C454350D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93" y="1080663"/>
            <a:ext cx="13842124" cy="6950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73F89D-CE83-AD0A-54E8-7C6910AFC78C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3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A7147-8C7F-4BD2-1AF1-F5B150F1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1D725FA-061A-B3AB-AA23-6643B13FD5DE}"/>
              </a:ext>
            </a:extLst>
          </p:cNvPr>
          <p:cNvSpPr txBox="1"/>
          <p:nvPr/>
        </p:nvSpPr>
        <p:spPr>
          <a:xfrm>
            <a:off x="399393" y="495888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Unbounded" pitchFamily="34" charset="0"/>
              </a:rPr>
              <a:t>Test Cases Report 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8A066D-5192-DD4D-22BD-5215199CA20C}"/>
              </a:ext>
            </a:extLst>
          </p:cNvPr>
          <p:cNvSpPr/>
          <p:nvPr/>
        </p:nvSpPr>
        <p:spPr>
          <a:xfrm>
            <a:off x="12749048" y="7714728"/>
            <a:ext cx="1786759" cy="430789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C058C-C52F-112F-AE0B-D68BE74E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" y="1080663"/>
            <a:ext cx="14441213" cy="6925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166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471</Words>
  <Application>Microsoft Office PowerPoint</Application>
  <PresentationFormat>Custom</PresentationFormat>
  <Paragraphs>108</Paragraphs>
  <Slides>31</Slides>
  <Notes>22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Cabin</vt:lpstr>
      <vt:lpstr>Unbounded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LapStore</cp:lastModifiedBy>
  <cp:revision>3</cp:revision>
  <dcterms:created xsi:type="dcterms:W3CDTF">2025-04-17T08:12:38Z</dcterms:created>
  <dcterms:modified xsi:type="dcterms:W3CDTF">2025-04-17T16:15:07Z</dcterms:modified>
</cp:coreProperties>
</file>